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1"/>
  </p:notesMasterIdLst>
  <p:sldIdLst>
    <p:sldId id="361" r:id="rId5"/>
    <p:sldId id="257" r:id="rId6"/>
    <p:sldId id="262" r:id="rId7"/>
    <p:sldId id="384" r:id="rId8"/>
    <p:sldId id="375" r:id="rId9"/>
    <p:sldId id="383" r:id="rId10"/>
    <p:sldId id="263" r:id="rId11"/>
    <p:sldId id="284" r:id="rId12"/>
    <p:sldId id="285" r:id="rId13"/>
    <p:sldId id="279" r:id="rId14"/>
    <p:sldId id="280" r:id="rId15"/>
    <p:sldId id="281" r:id="rId16"/>
    <p:sldId id="296" r:id="rId17"/>
    <p:sldId id="297" r:id="rId18"/>
    <p:sldId id="298" r:id="rId19"/>
    <p:sldId id="380" r:id="rId20"/>
    <p:sldId id="381" r:id="rId21"/>
    <p:sldId id="364" r:id="rId22"/>
    <p:sldId id="362" r:id="rId23"/>
    <p:sldId id="290" r:id="rId24"/>
    <p:sldId id="301" r:id="rId25"/>
    <p:sldId id="363" r:id="rId26"/>
    <p:sldId id="303" r:id="rId27"/>
    <p:sldId id="302" r:id="rId28"/>
    <p:sldId id="305" r:id="rId29"/>
    <p:sldId id="306" r:id="rId30"/>
  </p:sldIdLst>
  <p:sldSz cx="9144000" cy="5143500" type="screen16x9"/>
  <p:notesSz cx="6858000" cy="9144000"/>
  <p:embeddedFontLst>
    <p:embeddedFont>
      <p:font typeface="Anton" pitchFamily="2" charset="0"/>
      <p:regular r:id="rId32"/>
    </p:embeddedFont>
    <p:embeddedFont>
      <p:font typeface="DM Sans" pitchFamily="2" charset="0"/>
      <p:regular r:id="rId33"/>
      <p:bold r:id="rId34"/>
      <p:italic r:id="rId35"/>
      <p:boldItalic r:id="rId36"/>
    </p:embeddedFont>
    <p:embeddedFont>
      <p:font typeface="Helvetica Neue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Actividades en clase.</a:t>
            </a:r>
            <a:endParaRPr dirty="0">
              <a:latin typeface="DM Sans"/>
              <a:ea typeface="DM Sans"/>
              <a:cs typeface="DM Sans"/>
              <a:sym typeface="DM Sans"/>
            </a:endParaRPr>
          </a:p>
        </p:txBody>
      </p:sp>
    </p:spTree>
    <p:extLst>
      <p:ext uri="{BB962C8B-B14F-4D97-AF65-F5344CB8AC3E}">
        <p14:creationId xmlns:p14="http://schemas.microsoft.com/office/powerpoint/2010/main" val="2862739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45116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a:extLst>
            <a:ext uri="{FF2B5EF4-FFF2-40B4-BE49-F238E27FC236}">
              <a16:creationId xmlns:a16="http://schemas.microsoft.com/office/drawing/2014/main" id="{29E0B6C6-2B46-0693-848A-E69DA635E59B}"/>
            </a:ext>
          </a:extLst>
        </p:cNvPr>
        <p:cNvGrpSpPr/>
        <p:nvPr/>
      </p:nvGrpSpPr>
      <p:grpSpPr>
        <a:xfrm>
          <a:off x="0" y="0"/>
          <a:ext cx="0" cy="0"/>
          <a:chOff x="0" y="0"/>
          <a:chExt cx="0" cy="0"/>
        </a:xfrm>
      </p:grpSpPr>
      <p:sp>
        <p:nvSpPr>
          <p:cNvPr id="394" name="Google Shape;394;g127da238b60_0_0:notes">
            <a:extLst>
              <a:ext uri="{FF2B5EF4-FFF2-40B4-BE49-F238E27FC236}">
                <a16:creationId xmlns:a16="http://schemas.microsoft.com/office/drawing/2014/main" id="{56B35B6E-1ADE-7F7E-1269-4E552F153D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a:extLst>
              <a:ext uri="{FF2B5EF4-FFF2-40B4-BE49-F238E27FC236}">
                <a16:creationId xmlns:a16="http://schemas.microsoft.com/office/drawing/2014/main" id="{26A37F88-B946-1224-7844-EA2CB12EAA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79174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09563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0516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2027500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415353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 id="214748380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4" r:id="rId6"/>
    <p:sldLayoutId id="2147483796" r:id="rId7"/>
    <p:sldLayoutId id="214748380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95"/>
        <p:cNvGrpSpPr/>
        <p:nvPr/>
      </p:nvGrpSpPr>
      <p:grpSpPr>
        <a:xfrm>
          <a:off x="0" y="0"/>
          <a:ext cx="0" cy="0"/>
          <a:chOff x="0" y="0"/>
          <a:chExt cx="0" cy="0"/>
        </a:xfrm>
      </p:grpSpPr>
      <p:grpSp>
        <p:nvGrpSpPr>
          <p:cNvPr id="596" name="Google Shape;596;p158"/>
          <p:cNvGrpSpPr/>
          <p:nvPr/>
        </p:nvGrpSpPr>
        <p:grpSpPr>
          <a:xfrm>
            <a:off x="4202556" y="994173"/>
            <a:ext cx="738900" cy="7389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dirty="0">
                <a:solidFill>
                  <a:srgbClr val="83AEFB"/>
                </a:solidFill>
                <a:latin typeface="DM Sans"/>
                <a:ea typeface="DM Sans"/>
                <a:cs typeface="DM Sans"/>
                <a:sym typeface="DM Sans"/>
              </a:rPr>
              <a:t>Duración: </a:t>
            </a:r>
            <a:r>
              <a:rPr lang="es" sz="2000" b="1" dirty="0">
                <a:solidFill>
                  <a:srgbClr val="83AEFB"/>
                </a:solidFill>
                <a:latin typeface="DM Sans"/>
                <a:ea typeface="DM Sans"/>
                <a:cs typeface="DM Sans"/>
                <a:sym typeface="DM Sans"/>
              </a:rPr>
              <a:t>10 min</a:t>
            </a:r>
            <a:endParaRPr sz="2000" b="1" i="0" u="none" strike="noStrike" cap="none" dirty="0">
              <a:solidFill>
                <a:srgbClr val="83AEFB"/>
              </a:solidFill>
              <a:latin typeface="DM Sans"/>
              <a:ea typeface="DM Sans"/>
              <a:cs typeface="DM Sans"/>
              <a:sym typeface="DM Sans"/>
            </a:endParaRPr>
          </a:p>
        </p:txBody>
      </p:sp>
      <p:sp>
        <p:nvSpPr>
          <p:cNvPr id="601" name="Google Shape;601;p158"/>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dirty="0">
                <a:solidFill>
                  <a:srgbClr val="999999"/>
                </a:solidFill>
                <a:latin typeface="DM Sans"/>
                <a:ea typeface="DM Sans"/>
                <a:cs typeface="DM Sans"/>
                <a:sym typeface="DM Sans"/>
              </a:rPr>
              <a:t>Actividad de repaso para fortalecer conceptos de node y javascript</a:t>
            </a:r>
            <a:endParaRPr sz="200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29666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grpSp>
        <p:nvGrpSpPr>
          <p:cNvPr id="606" name="Google Shape;606;p159"/>
          <p:cNvGrpSpPr/>
          <p:nvPr/>
        </p:nvGrpSpPr>
        <p:grpSpPr>
          <a:xfrm>
            <a:off x="457347" y="424337"/>
            <a:ext cx="431074" cy="431074"/>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1" name="Google Shape;611;p159"/>
          <p:cNvSpPr txBox="1"/>
          <p:nvPr/>
        </p:nvSpPr>
        <p:spPr>
          <a:xfrm>
            <a:off x="549525" y="2480625"/>
            <a:ext cx="7566900" cy="122338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proyecto de node que genere 10000 números aleatorios en un rango de 1 a 20.</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objeto </a:t>
            </a:r>
            <a:r>
              <a:rPr lang="es" sz="1350" dirty="0">
                <a:solidFill>
                  <a:schemeClr val="dk1"/>
                </a:solidFill>
                <a:highlight>
                  <a:schemeClr val="lt1"/>
                </a:highlight>
                <a:latin typeface="DM Sans"/>
                <a:ea typeface="DM Sans"/>
                <a:cs typeface="DM Sans"/>
                <a:sym typeface="DM Sans"/>
              </a:rPr>
              <a:t>cuyas claves sean los números generados y el valor asociado a cada clave será la cantidad de veces que salió dicho número. Representar por consola los resultados.</a:t>
            </a:r>
            <a:endParaRPr sz="1350" dirty="0">
              <a:latin typeface="DM Sans"/>
              <a:ea typeface="DM Sans"/>
              <a:cs typeface="DM Sans"/>
              <a:sym typeface="DM Sans"/>
            </a:endParaRPr>
          </a:p>
        </p:txBody>
      </p:sp>
      <p:sp>
        <p:nvSpPr>
          <p:cNvPr id="612" name="Google Shape;612;p1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ACTIVIDAD EN CLASE</a:t>
            </a:r>
            <a:endParaRPr sz="1400" b="0"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72078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077542"/>
            <a:ext cx="6221400" cy="2179028"/>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Mongoose</a:t>
            </a:r>
            <a:endParaRPr lang="es" sz="4000" b="1" dirty="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a:extLst>
            <a:ext uri="{FF2B5EF4-FFF2-40B4-BE49-F238E27FC236}">
              <a16:creationId xmlns:a16="http://schemas.microsoft.com/office/drawing/2014/main" id="{A82A7AF3-E0FE-7DB7-CDD2-27CEE2F6B521}"/>
            </a:ext>
          </a:extLst>
        </p:cNvPr>
        <p:cNvGrpSpPr/>
        <p:nvPr/>
      </p:nvGrpSpPr>
      <p:grpSpPr>
        <a:xfrm>
          <a:off x="0" y="0"/>
          <a:ext cx="0" cy="0"/>
          <a:chOff x="0" y="0"/>
          <a:chExt cx="0" cy="0"/>
        </a:xfrm>
      </p:grpSpPr>
      <p:sp>
        <p:nvSpPr>
          <p:cNvPr id="397" name="Google Shape;397;p101">
            <a:extLst>
              <a:ext uri="{FF2B5EF4-FFF2-40B4-BE49-F238E27FC236}">
                <a16:creationId xmlns:a16="http://schemas.microsoft.com/office/drawing/2014/main" id="{C0C2AF94-B9CE-1C2C-E8AD-14B3CDB59EBE}"/>
              </a:ext>
            </a:extLst>
          </p:cNvPr>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DCBE47E4-E74B-BF1B-3198-8BE65EE5142F}"/>
              </a:ext>
            </a:extLst>
          </p:cNvPr>
          <p:cNvSpPr txBox="1"/>
          <p:nvPr/>
        </p:nvSpPr>
        <p:spPr>
          <a:xfrm>
            <a:off x="216761" y="1146149"/>
            <a:ext cx="6273250" cy="2939266"/>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Completar el ejercicio iniciado en el </a:t>
            </a:r>
            <a:r>
              <a:rPr lang="es-ES" sz="1600" b="1" dirty="0" err="1">
                <a:solidFill>
                  <a:schemeClr val="dk1"/>
                </a:solidFill>
                <a:latin typeface="DM Sans"/>
                <a:ea typeface="DM Sans"/>
                <a:cs typeface="DM Sans"/>
                <a:sym typeface="DM Sans"/>
              </a:rPr>
              <a:t>afterClass</a:t>
            </a:r>
            <a:r>
              <a:rPr lang="es-ES" sz="1600" b="1" dirty="0">
                <a:solidFill>
                  <a:schemeClr val="dk1"/>
                </a:solidFill>
                <a:latin typeface="DM Sans"/>
                <a:ea typeface="DM Sans"/>
                <a:cs typeface="DM Sans"/>
                <a:sym typeface="DM Sans"/>
              </a:rPr>
              <a:t> anterior.</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Modificar la persistencia: configurar una base de datos en MongoDB, con las colecciones necesarias para que el proyecto funcione. Incluir una ruta que muestre los datos del estudiante, con el detalle de cursos en los que está inscripto. Utilizar para tal fin la instrucción </a:t>
            </a:r>
            <a:r>
              <a:rPr lang="es-ES" sz="1600" b="1" dirty="0" err="1">
                <a:solidFill>
                  <a:schemeClr val="dk1"/>
                </a:solidFill>
                <a:latin typeface="DM Sans"/>
                <a:ea typeface="DM Sans"/>
                <a:cs typeface="DM Sans"/>
                <a:sym typeface="DM Sans"/>
              </a:rPr>
              <a:t>populate</a:t>
            </a:r>
            <a:r>
              <a:rPr lang="es-ES" sz="1600" b="1" dirty="0">
                <a:solidFill>
                  <a:schemeClr val="dk1"/>
                </a:solidFill>
                <a:latin typeface="DM Sans"/>
                <a:ea typeface="DM Sans"/>
                <a:cs typeface="DM Sans"/>
                <a:sym typeface="DM Sans"/>
              </a:rPr>
              <a:t> de </a:t>
            </a:r>
            <a:r>
              <a:rPr lang="es-ES" sz="1600" b="1" dirty="0" err="1">
                <a:solidFill>
                  <a:schemeClr val="dk1"/>
                </a:solidFill>
                <a:latin typeface="DM Sans"/>
                <a:ea typeface="DM Sans"/>
                <a:cs typeface="DM Sans"/>
                <a:sym typeface="DM Sans"/>
              </a:rPr>
              <a:t>Mongoose</a:t>
            </a:r>
            <a:r>
              <a:rPr lang="es-ES" sz="1600" b="1" dirty="0">
                <a:solidFill>
                  <a:schemeClr val="dk1"/>
                </a:solidFill>
                <a:latin typeface="DM Sans"/>
                <a:ea typeface="DM Sans"/>
                <a:cs typeface="DM Sans"/>
                <a:sym typeface="DM Sans"/>
              </a:rPr>
              <a:t>. </a:t>
            </a:r>
          </a:p>
          <a:p>
            <a:pPr marL="142875" lvl="0" algn="l" rtl="0">
              <a:lnSpc>
                <a:spcPct val="100000"/>
              </a:lnSpc>
              <a:spcBef>
                <a:spcPts val="1000"/>
              </a:spcBef>
              <a:spcAft>
                <a:spcPts val="0"/>
              </a:spcAft>
              <a:buClr>
                <a:schemeClr val="accent4"/>
              </a:buClr>
              <a:buSzPts val="1350"/>
            </a:pPr>
            <a:endParaRPr lang="es-ES" sz="1600" dirty="0">
              <a:solidFill>
                <a:schemeClr val="dk1"/>
              </a:solidFill>
              <a:latin typeface="DM Sans"/>
              <a:ea typeface="DM Sans"/>
              <a:cs typeface="DM Sans"/>
              <a:sym typeface="DM Sans"/>
            </a:endParaRPr>
          </a:p>
          <a:p>
            <a:pPr marL="142875" lvl="0" algn="l" rtl="0">
              <a:lnSpc>
                <a:spcPct val="100000"/>
              </a:lnSpc>
              <a:spcBef>
                <a:spcPts val="1000"/>
              </a:spcBef>
              <a:spcAft>
                <a:spcPts val="0"/>
              </a:spcAft>
              <a:buClr>
                <a:schemeClr val="accent4"/>
              </a:buClr>
              <a:buSzPts val="1350"/>
            </a:pPr>
            <a:r>
              <a:rPr lang="es-ES" sz="1600" dirty="0">
                <a:solidFill>
                  <a:schemeClr val="dk1"/>
                </a:solidFill>
                <a:latin typeface="DM Sans"/>
                <a:ea typeface="DM Sans"/>
                <a:cs typeface="DM Sans"/>
                <a:sym typeface="DM Sans"/>
              </a:rPr>
              <a:t>En las páginas siguientes encontrará el enunciado del ejercicio original. </a:t>
            </a:r>
          </a:p>
        </p:txBody>
      </p:sp>
      <p:pic>
        <p:nvPicPr>
          <p:cNvPr id="1026" name="Picture 2" descr="INGENIERÍA EN INFORMÁTICA | UADE | Universidad Argentina de la Empresa">
            <a:extLst>
              <a:ext uri="{FF2B5EF4-FFF2-40B4-BE49-F238E27FC236}">
                <a16:creationId xmlns:a16="http://schemas.microsoft.com/office/drawing/2014/main" id="{32E3C54B-53DF-6940-A4B6-D94257DA4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6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3795911"/>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el backend de una escuela, que permita dar de alta alumnos y cursos. Definir propiedades básicas para cada entidad, según corresponda.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Cada alumno debe contar con una propiedad “cursando”, que será un array de objetos, donde cada objeto será un curso, y estará compuesto de las propiedades id y reinscripciones.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la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/curso/:cid que permita agregar un curso al alumno. Deberá utilizar el método POST. Solo se debe agregar el id del curso, que deberá ser un curso válido en el sistema. En caso de que un alumno se inscriba al mismo curso en más de una oportunidad, no se duplicará la entrada, sino que se incrementará la propiedad “reinscripciones”, dentro del objeto.</a:t>
            </a: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9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1944122"/>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una vista que permita a un alumno inscribirse en cursos.</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una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 método PUT, que permita asignar cursos a un alumno. La ruta debe recibir en el </a:t>
            </a:r>
            <a:r>
              <a:rPr lang="es-ES" sz="1600" b="1" dirty="0" err="1">
                <a:solidFill>
                  <a:schemeClr val="dk1"/>
                </a:solidFill>
                <a:latin typeface="DM Sans"/>
                <a:ea typeface="DM Sans"/>
                <a:cs typeface="DM Sans"/>
                <a:sym typeface="DM Sans"/>
              </a:rPr>
              <a:t>body</a:t>
            </a:r>
            <a:r>
              <a:rPr lang="es-ES" sz="1600" b="1" dirty="0">
                <a:solidFill>
                  <a:schemeClr val="dk1"/>
                </a:solidFill>
                <a:latin typeface="DM Sans"/>
                <a:ea typeface="DM Sans"/>
                <a:cs typeface="DM Sans"/>
                <a:sym typeface="DM Sans"/>
              </a:rPr>
              <a:t> un array con estructura e información válida, de acuerdo a lo que se espera para la propiedad “cursando” del alumno.</a:t>
            </a:r>
            <a:endParaRPr lang="es-ES" sz="1600" dirty="0">
              <a:solidFill>
                <a:schemeClr val="dk1"/>
              </a:solidFill>
              <a:latin typeface="DM Sans"/>
              <a:ea typeface="DM Sans"/>
              <a:cs typeface="DM Sans"/>
              <a:sym typeface="DM Sans"/>
            </a:endParaRP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92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1431131"/>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Métodos asociados a los arrays: map, find, findIndex, every, reduce, filter.</a:t>
            </a:r>
          </a:p>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Object.keys(), Object.values.(), Object.entries()</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Spread</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a:t>
            </a:r>
            <a:r>
              <a:rPr lang="es-AR" sz="1350" dirty="0" err="1">
                <a:solidFill>
                  <a:schemeClr val="lt1"/>
                </a:solidFill>
                <a:latin typeface="DM Sans"/>
                <a:ea typeface="DM Sans"/>
                <a:cs typeface="DM Sans"/>
                <a:sym typeface="DM Sans"/>
              </a:rPr>
              <a:t>Rest</a:t>
            </a:r>
            <a:endParaRPr lang="es-AR" sz="1350" dirty="0">
              <a:solidFill>
                <a:schemeClr val="lt1"/>
              </a:solidFill>
              <a:latin typeface="DM Sans"/>
              <a:ea typeface="DM Sans"/>
              <a:cs typeface="DM Sans"/>
              <a:sym typeface="DM Sans"/>
            </a:endParaRP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Desestructuración</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Ejercicio: </a:t>
            </a:r>
            <a:r>
              <a:rPr lang="es-AR" sz="1350" dirty="0" err="1">
                <a:solidFill>
                  <a:schemeClr val="lt1"/>
                </a:solidFill>
                <a:latin typeface="DM Sans"/>
                <a:ea typeface="DM Sans"/>
                <a:cs typeface="DM Sans"/>
                <a:sym typeface="DM Sans"/>
              </a:rPr>
              <a:t>update</a:t>
            </a:r>
            <a:r>
              <a:rPr lang="es-AR" sz="1350" dirty="0">
                <a:solidFill>
                  <a:schemeClr val="lt1"/>
                </a:solidFill>
                <a:latin typeface="DM Sans"/>
                <a:ea typeface="DM Sans"/>
                <a:cs typeface="DM Sans"/>
                <a:sym typeface="DM Sans"/>
              </a:rPr>
              <a:t> de objeto</a:t>
            </a:r>
            <a:endParaRPr sz="1350" dirty="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2788</TotalTime>
  <Words>1716</Words>
  <Application>Microsoft Office PowerPoint</Application>
  <PresentationFormat>Presentación en pantalla (16:9)</PresentationFormat>
  <Paragraphs>150</Paragraphs>
  <Slides>26</Slides>
  <Notes>26</Notes>
  <HiddenSlides>17</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26</vt:i4>
      </vt:variant>
    </vt:vector>
  </HeadingPairs>
  <TitlesOfParts>
    <vt:vector size="35" baseType="lpstr">
      <vt:lpstr>Arial</vt:lpstr>
      <vt:lpstr>Anton</vt:lpstr>
      <vt:lpstr>DM Sans</vt:lpstr>
      <vt:lpstr>Helvetica Neue Light</vt:lpstr>
      <vt:lpstr>Courier New</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46</cp:revision>
  <dcterms:modified xsi:type="dcterms:W3CDTF">2025-01-22T03:43:17Z</dcterms:modified>
</cp:coreProperties>
</file>